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326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5" r:id="rId23"/>
    <p:sldId id="327" r:id="rId24"/>
    <p:sldId id="328" r:id="rId25"/>
    <p:sldId id="332" r:id="rId26"/>
    <p:sldId id="331" r:id="rId27"/>
    <p:sldId id="334" r:id="rId28"/>
    <p:sldId id="333" r:id="rId29"/>
    <p:sldId id="321" r:id="rId30"/>
    <p:sldId id="324" r:id="rId31"/>
    <p:sldId id="322" r:id="rId32"/>
    <p:sldId id="323" r:id="rId33"/>
    <p:sldId id="335" r:id="rId34"/>
    <p:sldId id="336" r:id="rId35"/>
    <p:sldId id="337" r:id="rId36"/>
    <p:sldId id="268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idact Gothic" panose="00000500000000000000" pitchFamily="2" charset="0"/>
      <p:regular r:id="rId43"/>
    </p:embeddedFont>
    <p:embeddedFont>
      <p:font typeface="Old Standard TT" panose="02020500000000000000" charset="0"/>
      <p:regular r:id="rId44"/>
      <p:bold r:id="rId45"/>
      <p:italic r:id="rId46"/>
    </p:embeddedFont>
    <p:embeddedFont>
      <p:font typeface="標楷體" panose="03000509000000000000" pitchFamily="65" charset="-12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09B4B-CC1B-430A-B185-6415F199E943}">
  <a:tblStyle styleId="{7E309B4B-CC1B-430A-B185-6415F199E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047" autoAdjust="0"/>
  </p:normalViewPr>
  <p:slideViewPr>
    <p:cSldViewPr snapToGrid="0">
      <p:cViewPr varScale="1">
        <p:scale>
          <a:sx n="103" d="100"/>
          <a:sy n="103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10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23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06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96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00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altLang="zh-TW" sz="1100" dirty="0"/>
              <a:t>F1_curve: Confidence</a:t>
            </a:r>
            <a:r>
              <a:rPr lang="zh-TW" altLang="en-US" sz="1100" dirty="0"/>
              <a:t>為</a:t>
            </a:r>
            <a:r>
              <a:rPr lang="en-US" altLang="zh-TW" sz="1100" dirty="0"/>
              <a:t>0.4~0.8</a:t>
            </a:r>
            <a:r>
              <a:rPr lang="zh-TW" altLang="en-US" sz="1100" dirty="0"/>
              <a:t>區間內得到比較好的</a:t>
            </a:r>
            <a:r>
              <a:rPr lang="en-US" altLang="zh-TW" sz="1100" dirty="0"/>
              <a:t>F1</a:t>
            </a:r>
            <a:r>
              <a:rPr lang="zh-TW" altLang="en-US" sz="1100" dirty="0"/>
              <a:t>分數</a:t>
            </a:r>
          </a:p>
        </p:txBody>
      </p:sp>
    </p:spTree>
    <p:extLst>
      <p:ext uri="{BB962C8B-B14F-4D97-AF65-F5344CB8AC3E}">
        <p14:creationId xmlns:p14="http://schemas.microsoft.com/office/powerpoint/2010/main" val="1822851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55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54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56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27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31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12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050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46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834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822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417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383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585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3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403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935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4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P1:0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P2:1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386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748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43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2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9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9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altLang="zh-TW" sz="1100" dirty="0"/>
              <a:t>F1_curve: Confidence</a:t>
            </a:r>
            <a:r>
              <a:rPr lang="zh-TW" altLang="en-US" sz="1100" dirty="0"/>
              <a:t>為</a:t>
            </a:r>
            <a:r>
              <a:rPr lang="en-US" altLang="zh-TW" sz="1100" dirty="0"/>
              <a:t>0.4~0.8</a:t>
            </a:r>
            <a:r>
              <a:rPr lang="zh-TW" altLang="en-US" sz="1100" dirty="0"/>
              <a:t>區間內得到比較好的</a:t>
            </a:r>
            <a:r>
              <a:rPr lang="en-US" altLang="zh-TW" sz="1100" dirty="0"/>
              <a:t>F1</a:t>
            </a:r>
            <a:r>
              <a:rPr lang="zh-TW" altLang="en-US" sz="1100" dirty="0"/>
              <a:t>分數</a:t>
            </a:r>
          </a:p>
        </p:txBody>
      </p:sp>
    </p:spTree>
    <p:extLst>
      <p:ext uri="{BB962C8B-B14F-4D97-AF65-F5344CB8AC3E}">
        <p14:creationId xmlns:p14="http://schemas.microsoft.com/office/powerpoint/2010/main" val="29860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63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484100" y="1642251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AI</a:t>
            </a:r>
            <a:r>
              <a:rPr lang="zh-TW" altLang="en-US" dirty="0"/>
              <a:t>藥品辨識系統 </a:t>
            </a:r>
            <a:br>
              <a:rPr lang="en-US" altLang="zh-TW" dirty="0"/>
            </a:br>
            <a:r>
              <a:rPr lang="en-US" altLang="zh-TW" sz="2000" dirty="0"/>
              <a:t>0801</a:t>
            </a:r>
            <a:r>
              <a:rPr lang="zh-TW" altLang="en-US" sz="2000" dirty="0"/>
              <a:t>進度報告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1724250" y="4618671"/>
            <a:ext cx="5695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ld Standard TT"/>
                <a:ea typeface="Old Standard TT"/>
                <a:cs typeface="Old Standard TT"/>
                <a:sym typeface="Old Standard TT"/>
              </a:rPr>
              <a:t>Slidesgo</a:t>
            </a:r>
            <a:endParaRPr i="1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F9E49F-731A-0ABE-6E5E-B18734FF4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250" y="3511930"/>
            <a:ext cx="5695500" cy="393600"/>
          </a:xfrm>
        </p:spPr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FAD8790-0CAD-DA4F-E478-1824A2199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72" y="3282651"/>
            <a:ext cx="5695500" cy="393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蘇芊蓉  張嫚芝 黃奇磊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(4/22)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4174164" y="39211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PR_curve</a:t>
            </a:r>
            <a:endParaRPr lang="zh-TW" altLang="en-US" sz="11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D74A1E-431F-6B28-D1F5-687AA25D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76" y="1348067"/>
            <a:ext cx="3671047" cy="2447365"/>
          </a:xfrm>
          <a:prstGeom prst="rect">
            <a:avLst/>
          </a:prstGeom>
        </p:spPr>
      </p:pic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26B64409-BE54-4334-9EA3-F7EFE2A32B1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54280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(5/22)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4C4A7-F0AD-7DEB-53C5-D31CAE8B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90" y="1146642"/>
            <a:ext cx="6059020" cy="30295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366EFB-6F4B-6797-46F5-05706E99B246}"/>
              </a:ext>
            </a:extLst>
          </p:cNvPr>
          <p:cNvSpPr txBox="1"/>
          <p:nvPr/>
        </p:nvSpPr>
        <p:spPr>
          <a:xfrm>
            <a:off x="4325419" y="42312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result</a:t>
            </a:r>
            <a:endParaRPr lang="zh-TW" altLang="en-US" sz="1100" dirty="0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BE698B0B-DE5F-4E95-9D77-32FE98F39FC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11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9690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(6/22)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366EFB-6F4B-6797-46F5-05706E99B246}"/>
              </a:ext>
            </a:extLst>
          </p:cNvPr>
          <p:cNvSpPr txBox="1"/>
          <p:nvPr/>
        </p:nvSpPr>
        <p:spPr>
          <a:xfrm>
            <a:off x="4196153" y="4354044"/>
            <a:ext cx="531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result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37004B-6C6A-9FAE-1CEB-53C75BA5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14" y="1052703"/>
            <a:ext cx="4512209" cy="13601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83FD2B-36A8-A4AF-DA29-8A060C2C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2" y="2500174"/>
            <a:ext cx="7746028" cy="1783450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9B395C56-EAAB-4CA8-922E-3A909DD6BD0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20042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(7/22)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51FD6-732C-A235-5985-3A1F4E34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39" y="1175515"/>
            <a:ext cx="2953877" cy="29538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E7F0F8-94D1-08E8-9FFE-B6BD0A394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77" y="1175515"/>
            <a:ext cx="2953877" cy="2953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90C3BA-B687-7E05-2B48-B4F67EF08D26}"/>
              </a:ext>
            </a:extLst>
          </p:cNvPr>
          <p:cNvSpPr txBox="1"/>
          <p:nvPr/>
        </p:nvSpPr>
        <p:spPr>
          <a:xfrm>
            <a:off x="2106706" y="4208166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Train_batch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B47FF3-389A-61F2-AD6C-F3E8ED3AA1D9}"/>
              </a:ext>
            </a:extLst>
          </p:cNvPr>
          <p:cNvSpPr txBox="1"/>
          <p:nvPr/>
        </p:nvSpPr>
        <p:spPr>
          <a:xfrm>
            <a:off x="5450542" y="4208166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Test_batch_labels</a:t>
            </a:r>
            <a:endParaRPr lang="zh-TW" altLang="en-US" dirty="0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95BA848A-8360-4EB1-8D98-2A2E46B779E8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2423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(8/22)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test.py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weights/best.pt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Batch-size = 16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678637" y="4202365"/>
            <a:ext cx="206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Yolov7-main/test.py</a:t>
            </a:r>
            <a:r>
              <a:rPr lang="zh-TW" altLang="en-US" sz="1100" dirty="0"/>
              <a:t>參數配置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99F773-33EB-9422-309E-051BB44E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24" y="1258699"/>
            <a:ext cx="4901911" cy="288703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6A876C1-9F52-1709-3E78-10C6CB89228D}"/>
              </a:ext>
            </a:extLst>
          </p:cNvPr>
          <p:cNvSpPr/>
          <p:nvPr/>
        </p:nvSpPr>
        <p:spPr>
          <a:xfrm>
            <a:off x="5725160" y="1473200"/>
            <a:ext cx="1264919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E9A4CAE-423D-C441-0FCE-50F62678305A}"/>
              </a:ext>
            </a:extLst>
          </p:cNvPr>
          <p:cNvSpPr/>
          <p:nvPr/>
        </p:nvSpPr>
        <p:spPr>
          <a:xfrm>
            <a:off x="5029201" y="1686560"/>
            <a:ext cx="487680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3096DF9-8619-05AC-7198-D1C6B2A3098C}"/>
              </a:ext>
            </a:extLst>
          </p:cNvPr>
          <p:cNvSpPr/>
          <p:nvPr/>
        </p:nvSpPr>
        <p:spPr>
          <a:xfrm>
            <a:off x="4986820" y="1780914"/>
            <a:ext cx="530062" cy="132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EFE47677-EE09-4C21-A8E7-7AA1F053A90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5030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(9/22)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1802793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Confusion_matrix</a:t>
            </a:r>
            <a:endParaRPr lang="zh-TW" altLang="en-US" sz="11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5BFEE8-87F2-239C-42A7-04AF209B9328}"/>
              </a:ext>
            </a:extLst>
          </p:cNvPr>
          <p:cNvSpPr txBox="1"/>
          <p:nvPr/>
        </p:nvSpPr>
        <p:spPr>
          <a:xfrm>
            <a:off x="4645590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F1_Curve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3BA0C-6D55-88D3-31AA-2F4CD222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0" y="1372689"/>
            <a:ext cx="3274616" cy="24559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A52D30-AA58-0440-1E10-4D173B82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593" y="1348066"/>
            <a:ext cx="3720878" cy="2480585"/>
          </a:xfrm>
          <a:prstGeom prst="rect">
            <a:avLst/>
          </a:prstGeom>
        </p:spPr>
      </p:pic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DEAA527C-CE75-4B25-B5A2-38811FFEA3D4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57755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(10/22)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279250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P_curve</a:t>
            </a:r>
            <a:endParaRPr lang="zh-TW" altLang="en-US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D28E14-CAC3-76A3-BD29-66C6178238E7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R_curve</a:t>
            </a:r>
            <a:endParaRPr lang="en-US" altLang="zh-TW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B87A86-7936-2084-B63A-AFD93E4E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7" y="1348066"/>
            <a:ext cx="3671049" cy="2447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376B95-911A-86C5-29ED-8D228F94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35" y="1348066"/>
            <a:ext cx="3671049" cy="2447366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F523F5C9-68CC-4489-A9C2-5B1CC0389928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00101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4174164" y="3921108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PR_curve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20E879-47B9-B07D-9CA1-6194AD39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51" y="1310851"/>
            <a:ext cx="3782697" cy="2521798"/>
          </a:xfrm>
          <a:prstGeom prst="rect">
            <a:avLst/>
          </a:prstGeom>
        </p:spPr>
      </p:pic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321BD286-A841-43DE-8BEE-DC79B933F98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8230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B47FF3-389A-61F2-AD6C-F3E8ED3AA1D9}"/>
              </a:ext>
            </a:extLst>
          </p:cNvPr>
          <p:cNvSpPr txBox="1"/>
          <p:nvPr/>
        </p:nvSpPr>
        <p:spPr>
          <a:xfrm>
            <a:off x="1930102" y="4013295"/>
            <a:ext cx="232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test_batch_labels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0AA83-E871-7E15-5813-77F01321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0" y="1311617"/>
            <a:ext cx="3486714" cy="26586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0B78EE-AC8B-3D9A-F21E-AC9B337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50" y="1311617"/>
            <a:ext cx="3486715" cy="26586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A2408F-2EF7-A9D0-C6AA-469CAAF66372}"/>
              </a:ext>
            </a:extLst>
          </p:cNvPr>
          <p:cNvSpPr txBox="1"/>
          <p:nvPr/>
        </p:nvSpPr>
        <p:spPr>
          <a:xfrm>
            <a:off x="5690887" y="3979743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test_batch_pred</a:t>
            </a:r>
            <a:endParaRPr lang="zh-TW" altLang="en-US" dirty="0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2259AEC6-D4E0-4E46-A478-AA6F651FEE8A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13563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(13/22)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6FE6D3-36DF-157C-5EA3-4EA45F7E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169160"/>
            <a:ext cx="7518400" cy="11258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A65FEC-5760-49A6-FEE4-A5D9E663B9C7}"/>
              </a:ext>
            </a:extLst>
          </p:cNvPr>
          <p:cNvSpPr txBox="1"/>
          <p:nvPr/>
        </p:nvSpPr>
        <p:spPr>
          <a:xfrm>
            <a:off x="2519108" y="3528095"/>
            <a:ext cx="573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Söhne"/>
              </a:rPr>
              <a:t>計算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Söhne"/>
              </a:rPr>
              <a:t>FPS</a:t>
            </a:r>
            <a:r>
              <a:rPr lang="zh-TW" altLang="en-US" dirty="0">
                <a:solidFill>
                  <a:srgbClr val="FF0000"/>
                </a:solidFill>
                <a:latin typeface="Söhne"/>
              </a:rPr>
              <a:t>值</a:t>
            </a:r>
            <a:r>
              <a:rPr lang="en-US" altLang="zh-TW" dirty="0">
                <a:solidFill>
                  <a:srgbClr val="FF0000"/>
                </a:solidFill>
                <a:latin typeface="Söhne"/>
              </a:rPr>
              <a:t>=1000/(6.4+1.4)=FPS = 1 / 0.0078 ≈ 128.2</a:t>
            </a: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9B1BD4-57CD-35AC-08F2-3B59E5ABF801}"/>
              </a:ext>
            </a:extLst>
          </p:cNvPr>
          <p:cNvSpPr txBox="1"/>
          <p:nvPr/>
        </p:nvSpPr>
        <p:spPr>
          <a:xfrm>
            <a:off x="960120" y="1247513"/>
            <a:ext cx="729779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100" b="0" i="0" dirty="0">
                <a:solidFill>
                  <a:srgbClr val="FF0000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（</a:t>
            </a:r>
            <a:r>
              <a:rPr lang="en-US" altLang="zh-TW" sz="1100" b="0" i="0" dirty="0">
                <a:solidFill>
                  <a:srgbClr val="FF0000"/>
                </a:solidFill>
                <a:effectLst/>
                <a:latin typeface="Söhne"/>
              </a:rPr>
              <a:t>Frames Per Second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）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是快速計算機視覺任務中模型訓練或推理速度的指標，表示</a:t>
            </a:r>
            <a:r>
              <a:rPr lang="zh-TW" altLang="en-US" sz="1100" b="0" i="0" dirty="0">
                <a:solidFill>
                  <a:srgbClr val="FF0000"/>
                </a:solidFill>
                <a:effectLst/>
                <a:latin typeface="Söhne"/>
              </a:rPr>
              <a:t>模型每秒能夠處理的圖像幀數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。</a:t>
            </a:r>
          </a:p>
          <a:p>
            <a:pPr algn="l"/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指的是模型在訓練時每秒處理的圖像幀數。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FPS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的值取決於許多因素，包括計算硬件（如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GPU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TPU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等）的性能、模型的複雜度和大小、數據的輸入批量大小（</a:t>
            </a:r>
            <a:r>
              <a:rPr lang="en-US" altLang="zh-TW" sz="1100" b="0" i="0" dirty="0">
                <a:solidFill>
                  <a:srgbClr val="374151"/>
                </a:solidFill>
                <a:effectLst/>
                <a:latin typeface="Söhne"/>
              </a:rPr>
              <a:t>Batch Size</a:t>
            </a:r>
            <a:r>
              <a:rPr lang="zh-TW" altLang="en-US" sz="1100" b="0" i="0" dirty="0">
                <a:solidFill>
                  <a:srgbClr val="374151"/>
                </a:solidFill>
                <a:effectLst/>
                <a:latin typeface="Söhne"/>
              </a:rPr>
              <a:t>）、數據計算等。</a:t>
            </a: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2DF9626-F33E-6DC1-46EA-B67562D34291}"/>
              </a:ext>
            </a:extLst>
          </p:cNvPr>
          <p:cNvSpPr/>
          <p:nvPr/>
        </p:nvSpPr>
        <p:spPr>
          <a:xfrm>
            <a:off x="812800" y="2834640"/>
            <a:ext cx="2677160" cy="126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D6AD12B5-F3B6-4062-9C40-3D68E4DF80C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19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2262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2362270" y="1867614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模型訓練環境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3"/>
          </p:nvPr>
        </p:nvSpPr>
        <p:spPr>
          <a:xfrm>
            <a:off x="2359887" y="3071427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訓練結果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1822587" y="3071427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 idx="6"/>
          </p:nvPr>
        </p:nvSpPr>
        <p:spPr>
          <a:xfrm>
            <a:off x="5901055" y="1826819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zh-TW" altLang="en-US" dirty="0"/>
              <a:t>成果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title" idx="7"/>
          </p:nvPr>
        </p:nvSpPr>
        <p:spPr>
          <a:xfrm>
            <a:off x="5284989" y="1826819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5820189" y="3054140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問題討論</a:t>
            </a:r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5284989" y="3054140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1824730" y="1867614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36AE0939-14C0-4B61-9DB5-E39DEE1B0C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2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Google Shape;329;p32">
            <a:extLst>
              <a:ext uri="{FF2B5EF4-FFF2-40B4-BE49-F238E27FC236}">
                <a16:creationId xmlns:a16="http://schemas.microsoft.com/office/drawing/2014/main" id="{D07CDA4A-E7E1-BDFE-B23B-E3C66BE7CE42}"/>
              </a:ext>
            </a:extLst>
          </p:cNvPr>
          <p:cNvSpPr txBox="1">
            <a:spLocks/>
          </p:cNvSpPr>
          <p:nvPr/>
        </p:nvSpPr>
        <p:spPr>
          <a:xfrm>
            <a:off x="2357787" y="4217584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zh-TW" altLang="en-US" dirty="0"/>
              <a:t>預計進度</a:t>
            </a:r>
          </a:p>
        </p:txBody>
      </p:sp>
      <p:sp>
        <p:nvSpPr>
          <p:cNvPr id="3" name="Google Shape;330;p32">
            <a:extLst>
              <a:ext uri="{FF2B5EF4-FFF2-40B4-BE49-F238E27FC236}">
                <a16:creationId xmlns:a16="http://schemas.microsoft.com/office/drawing/2014/main" id="{F7E26D09-1B1E-FB6E-DFF5-36F4A3E25D68}"/>
              </a:ext>
            </a:extLst>
          </p:cNvPr>
          <p:cNvSpPr txBox="1">
            <a:spLocks/>
          </p:cNvSpPr>
          <p:nvPr/>
        </p:nvSpPr>
        <p:spPr>
          <a:xfrm>
            <a:off x="1822587" y="4217584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5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(14/22)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test.py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weights/best.pt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678636" y="4202365"/>
            <a:ext cx="2265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Yolov7-main/detect.py</a:t>
            </a:r>
            <a:r>
              <a:rPr lang="zh-TW" altLang="en-US" sz="1100" dirty="0"/>
              <a:t>參數配置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C4AED-1AD8-32A6-0547-B1EE82F7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11" y="1496577"/>
            <a:ext cx="5050301" cy="260255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B64470-8F68-E845-D40C-D569F7C4316A}"/>
              </a:ext>
            </a:extLst>
          </p:cNvPr>
          <p:cNvSpPr/>
          <p:nvPr/>
        </p:nvSpPr>
        <p:spPr>
          <a:xfrm>
            <a:off x="5111549" y="1931951"/>
            <a:ext cx="548640" cy="134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DB1B7E4-CC34-38A6-A35F-D6398126C72C}"/>
              </a:ext>
            </a:extLst>
          </p:cNvPr>
          <p:cNvSpPr/>
          <p:nvPr/>
        </p:nvSpPr>
        <p:spPr>
          <a:xfrm>
            <a:off x="5811496" y="1740983"/>
            <a:ext cx="1371623" cy="123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5181A7B7-96C4-4A76-8DA5-36B2CAFE8614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26352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(15/22)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EE89D3-5C70-FF0D-53D2-A5FFF730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0" b="10060"/>
          <a:stretch/>
        </p:blipFill>
        <p:spPr bwMode="auto">
          <a:xfrm>
            <a:off x="1144069" y="1039238"/>
            <a:ext cx="3181350" cy="275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8386C8-5DC1-4E84-33F0-2C3C5699E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22" y="3969269"/>
            <a:ext cx="3180097" cy="4350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EA3C2E-E5B1-FC30-3F13-D62880C16E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1" b="5312"/>
          <a:stretch/>
        </p:blipFill>
        <p:spPr>
          <a:xfrm>
            <a:off x="5069841" y="1039238"/>
            <a:ext cx="2539594" cy="28229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B273EF-0175-7662-32DC-A2EAF163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21" y="3971425"/>
            <a:ext cx="3400279" cy="43293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CE4C34F-02EA-FFD3-C0EB-DE1DEB7BF036}"/>
              </a:ext>
            </a:extLst>
          </p:cNvPr>
          <p:cNvSpPr/>
          <p:nvPr/>
        </p:nvSpPr>
        <p:spPr>
          <a:xfrm>
            <a:off x="1112520" y="4021525"/>
            <a:ext cx="548640" cy="134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8D143B4-BAB1-37FB-89BE-5C4C82505675}"/>
              </a:ext>
            </a:extLst>
          </p:cNvPr>
          <p:cNvSpPr/>
          <p:nvPr/>
        </p:nvSpPr>
        <p:spPr>
          <a:xfrm>
            <a:off x="4676920" y="4021526"/>
            <a:ext cx="641839" cy="1451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0BB6881D-E371-403C-B6BD-D3941BD49EC7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21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2752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(16/22)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65C37-95FB-4C1D-9494-6661C52BB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32404"/>
              </p:ext>
            </p:extLst>
          </p:nvPr>
        </p:nvGraphicFramePr>
        <p:xfrm>
          <a:off x="2867539" y="1609902"/>
          <a:ext cx="5406290" cy="1923696"/>
        </p:xfrm>
        <a:graphic>
          <a:graphicData uri="http://schemas.openxmlformats.org/drawingml/2006/table">
            <a:tbl>
              <a:tblPr firstRow="1" bandRow="1">
                <a:tableStyleId>{7E309B4B-CC1B-430A-B185-6415F199E943}</a:tableStyleId>
              </a:tblPr>
              <a:tblGrid>
                <a:gridCol w="1081258">
                  <a:extLst>
                    <a:ext uri="{9D8B030D-6E8A-4147-A177-3AD203B41FA5}">
                      <a16:colId xmlns:a16="http://schemas.microsoft.com/office/drawing/2014/main" val="820121276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267571375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934034922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3859248343"/>
                    </a:ext>
                  </a:extLst>
                </a:gridCol>
                <a:gridCol w="1081258">
                  <a:extLst>
                    <a:ext uri="{9D8B030D-6E8A-4147-A177-3AD203B41FA5}">
                      <a16:colId xmlns:a16="http://schemas.microsoft.com/office/drawing/2014/main" val="189941823"/>
                    </a:ext>
                  </a:extLst>
                </a:gridCol>
              </a:tblGrid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73437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總損失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0.03139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0.03345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0.03247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0.02963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41505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0.9682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0.976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0.9757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0.9806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17589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0.9856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0.9865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0.985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9306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F2689-8D15-4558-B7B2-C76569BFF402}"/>
              </a:ext>
            </a:extLst>
          </p:cNvPr>
          <p:cNvSpPr txBox="1"/>
          <p:nvPr/>
        </p:nvSpPr>
        <p:spPr>
          <a:xfrm>
            <a:off x="743708" y="1646530"/>
            <a:ext cx="212383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train.py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Yolov7.pt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Epoch = 15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83304E5A-FB48-4DFF-85C4-9DD0097FCEF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40183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(17/22)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181420"/>
            <a:ext cx="3713746" cy="278531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181420"/>
            <a:ext cx="3713746" cy="278530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5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94937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Confusion_</a:t>
            </a:r>
            <a:r>
              <a:rPr lang="en-US" altLang="zh-TW" sz="1800" dirty="0" err="1"/>
              <a:t>matrix</a:t>
            </a:r>
            <a:endParaRPr lang="zh-TW" altLang="en-US" sz="1600" dirty="0"/>
          </a:p>
        </p:txBody>
      </p:sp>
      <p:sp>
        <p:nvSpPr>
          <p:cNvPr id="23" name="Google Shape;306;p30">
            <a:extLst>
              <a:ext uri="{FF2B5EF4-FFF2-40B4-BE49-F238E27FC236}">
                <a16:creationId xmlns:a16="http://schemas.microsoft.com/office/drawing/2014/main" id="{08CE987B-2C68-4FC0-8AF0-4DF6D3560C5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50146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(18/22)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181420"/>
            <a:ext cx="3713746" cy="278530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181420"/>
            <a:ext cx="3713745" cy="278530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5" y="370512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94937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Confusion_</a:t>
            </a:r>
            <a:r>
              <a:rPr lang="en-US" altLang="zh-TW" sz="1800" dirty="0" err="1"/>
              <a:t>matrix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CA9B003-C8A3-402E-AC58-671A7D27C05A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878156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(19/22)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6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6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F1_curve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CBDD216-FB40-462E-9E4C-17462ECCD931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87403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(20/22)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6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6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F1_curve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3CE84BAE-2263-4E0B-A13A-7EBE09990E1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26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87649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5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size=2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5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size=4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PR_curve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2E09F683-B4F2-45FF-A7EC-4CDA150205BC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024004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5F8C16-90EA-4F8A-BA0B-ABF6C832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299874"/>
            <a:ext cx="3713745" cy="247583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BB1E7-D9F5-46FA-95EC-6ED5D454338B}"/>
              </a:ext>
            </a:extLst>
          </p:cNvPr>
          <p:cNvSpPr txBox="1"/>
          <p:nvPr/>
        </p:nvSpPr>
        <p:spPr>
          <a:xfrm>
            <a:off x="3430762" y="3541244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size=6</a:t>
            </a:r>
            <a:endParaRPr lang="zh-TW" altLang="en-US" sz="1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ED84457-40B8-4813-9EA5-1BDF311D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54" y="1299874"/>
            <a:ext cx="3713745" cy="24758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FDBB96-AA2C-47DC-8233-9BE08BE6A05D}"/>
              </a:ext>
            </a:extLst>
          </p:cNvPr>
          <p:cNvSpPr txBox="1"/>
          <p:nvPr/>
        </p:nvSpPr>
        <p:spPr>
          <a:xfrm>
            <a:off x="7435414" y="353803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Batch size=8</a:t>
            </a:r>
            <a:endParaRPr lang="zh-TW" altLang="en-US" sz="1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2FADD3-B966-4083-A9A7-316F1D666156}"/>
              </a:ext>
            </a:extLst>
          </p:cNvPr>
          <p:cNvSpPr txBox="1"/>
          <p:nvPr/>
        </p:nvSpPr>
        <p:spPr>
          <a:xfrm>
            <a:off x="3649567" y="4058652"/>
            <a:ext cx="18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/>
              <a:t>PR_curve</a:t>
            </a:r>
            <a:endParaRPr lang="zh-TW" altLang="en-US" sz="1600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B2E2BEFE-E629-4CB2-A6CC-D2C7CA9FDCAD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28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0278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Django</a:t>
            </a:r>
            <a:r>
              <a:rPr lang="zh-TW" altLang="en-US" dirty="0"/>
              <a:t>成果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741FA4B6-1009-4E06-905A-BCBEF6B9BA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29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51345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模型訓練環境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C8DA0692-41A9-44AE-A803-DE1954A5B545}" type="slidenum"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fld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934553-7D8B-C4F5-654A-F42CB404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68" y="1101711"/>
            <a:ext cx="2376914" cy="3317889"/>
          </a:xfrm>
          <a:prstGeom prst="rect">
            <a:avLst/>
          </a:prstGeom>
        </p:spPr>
      </p:pic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03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Django</a:t>
            </a:r>
            <a:r>
              <a:rPr lang="zh-TW" altLang="en-US" sz="2400" b="1" dirty="0"/>
              <a:t>成果</a:t>
            </a:r>
            <a:r>
              <a:rPr lang="en-US" altLang="zh-TW" sz="2400" b="1" dirty="0"/>
              <a:t>(1/1)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1BF490-9D05-2986-18B5-A30F8F5E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101711"/>
            <a:ext cx="2473484" cy="331788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5C8520-D9EF-80AC-3EA8-2D7323F8B215}"/>
              </a:ext>
            </a:extLst>
          </p:cNvPr>
          <p:cNvSpPr txBox="1"/>
          <p:nvPr/>
        </p:nvSpPr>
        <p:spPr>
          <a:xfrm>
            <a:off x="4865237" y="4382588"/>
            <a:ext cx="294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抓</a:t>
            </a:r>
            <a:r>
              <a:rPr lang="en-US" altLang="zh-TW" sz="1200" b="1" dirty="0" err="1">
                <a:solidFill>
                  <a:srgbClr val="FF0000"/>
                </a:solidFill>
              </a:rPr>
              <a:t>class_name</a:t>
            </a:r>
            <a:r>
              <a:rPr lang="zh-TW" altLang="en-US" sz="1200" b="1" dirty="0">
                <a:solidFill>
                  <a:srgbClr val="FF0000"/>
                </a:solidFill>
              </a:rPr>
              <a:t>和</a:t>
            </a:r>
            <a:r>
              <a:rPr lang="en-US" altLang="zh-TW" sz="1200" b="1" dirty="0" err="1">
                <a:solidFill>
                  <a:srgbClr val="FF0000"/>
                </a:solidFill>
              </a:rPr>
              <a:t>class_counts</a:t>
            </a:r>
            <a:r>
              <a:rPr lang="zh-TW" altLang="en-US" sz="1200" b="1" dirty="0">
                <a:solidFill>
                  <a:srgbClr val="FF0000"/>
                </a:solidFill>
              </a:rPr>
              <a:t>的值顯示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D353D0-82AC-22AF-5024-2B0571B277A2}"/>
              </a:ext>
            </a:extLst>
          </p:cNvPr>
          <p:cNvSpPr/>
          <p:nvPr/>
        </p:nvSpPr>
        <p:spPr>
          <a:xfrm>
            <a:off x="5412059" y="3977268"/>
            <a:ext cx="1605775" cy="2393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29E0C46A-0680-4FBF-B763-3E83603A762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30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10408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問題討論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31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52943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04</a:t>
            </a:r>
            <a:r>
              <a:rPr lang="zh-TW" altLang="en-US" sz="2400" b="1" dirty="0"/>
              <a:t> 問題討論</a:t>
            </a:r>
            <a:r>
              <a:rPr lang="en-US" altLang="zh-TW" sz="2400" b="1" dirty="0"/>
              <a:t>(1/2)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A49E0A-5131-768F-202E-56C034B1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5" b="33840"/>
          <a:stretch/>
        </p:blipFill>
        <p:spPr>
          <a:xfrm>
            <a:off x="2798501" y="1151178"/>
            <a:ext cx="3854280" cy="33121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94F7F11-1559-5FFD-21C0-573A4815630B}"/>
              </a:ext>
            </a:extLst>
          </p:cNvPr>
          <p:cNvSpPr txBox="1"/>
          <p:nvPr/>
        </p:nvSpPr>
        <p:spPr>
          <a:xfrm>
            <a:off x="4325419" y="806892"/>
            <a:ext cx="272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背景類似圓形的物品會被偵測到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ED6A398-3B23-19E9-D7BA-26C9EE79F1C1}"/>
              </a:ext>
            </a:extLst>
          </p:cNvPr>
          <p:cNvSpPr/>
          <p:nvPr/>
        </p:nvSpPr>
        <p:spPr>
          <a:xfrm>
            <a:off x="4325419" y="1151178"/>
            <a:ext cx="1360372" cy="7714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587F093C-7CEC-4B60-95B4-8C55D2C329A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32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8801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04</a:t>
            </a:r>
            <a:r>
              <a:rPr lang="zh-TW" altLang="en-US" sz="2400" b="1" dirty="0"/>
              <a:t> 問題討論</a:t>
            </a:r>
            <a:r>
              <a:rPr lang="en-US" altLang="zh-TW" sz="2400" b="1" dirty="0"/>
              <a:t>(2/2)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4F7F11-1559-5FFD-21C0-573A4815630B}"/>
              </a:ext>
            </a:extLst>
          </p:cNvPr>
          <p:cNvSpPr txBox="1"/>
          <p:nvPr/>
        </p:nvSpPr>
        <p:spPr>
          <a:xfrm>
            <a:off x="3787431" y="618147"/>
            <a:ext cx="190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反光的也會被偵測到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587F093C-7CEC-4B60-95B4-8C55D2C329A9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33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356ADD-8CE8-2126-B151-79A16EF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" t="6648" r="1740" b="21084"/>
          <a:stretch/>
        </p:blipFill>
        <p:spPr>
          <a:xfrm>
            <a:off x="1202197" y="1049233"/>
            <a:ext cx="3369803" cy="34176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D5C4A9FF-4A59-664D-E5CE-E00476FB1174}"/>
              </a:ext>
            </a:extLst>
          </p:cNvPr>
          <p:cNvSpPr/>
          <p:nvPr/>
        </p:nvSpPr>
        <p:spPr>
          <a:xfrm>
            <a:off x="969995" y="1496577"/>
            <a:ext cx="825190" cy="96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E3B926-980A-E9E7-D1B4-174A975AC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25"/>
          <a:stretch/>
        </p:blipFill>
        <p:spPr>
          <a:xfrm>
            <a:off x="5078066" y="1049233"/>
            <a:ext cx="3095939" cy="341765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A916371D-F5DD-FD61-FA00-C5BFA9AA7896}"/>
              </a:ext>
            </a:extLst>
          </p:cNvPr>
          <p:cNvSpPr/>
          <p:nvPr/>
        </p:nvSpPr>
        <p:spPr>
          <a:xfrm>
            <a:off x="4739269" y="2810097"/>
            <a:ext cx="825190" cy="96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72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34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59316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007835" y="2151905"/>
            <a:ext cx="5641500" cy="1374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dirty="0"/>
              <a:t>1.</a:t>
            </a:r>
            <a:r>
              <a:rPr lang="zh-TW" altLang="en-US" dirty="0"/>
              <a:t> 用</a:t>
            </a:r>
            <a:r>
              <a:rPr lang="en-US" altLang="zh-TW" dirty="0"/>
              <a:t>Django</a:t>
            </a:r>
            <a:r>
              <a:rPr lang="zh-TW" altLang="en-US" dirty="0"/>
              <a:t>包起來</a:t>
            </a:r>
            <a:br>
              <a:rPr lang="en-US" altLang="zh-TW" dirty="0"/>
            </a:br>
            <a:r>
              <a:rPr lang="en-US" altLang="zh-TW" dirty="0"/>
              <a:t>2.</a:t>
            </a:r>
            <a:r>
              <a:rPr lang="zh-TW" altLang="en-US" dirty="0"/>
              <a:t> 頁面</a:t>
            </a:r>
            <a:br>
              <a:rPr lang="en-US" altLang="zh-TW" dirty="0"/>
            </a:br>
            <a:r>
              <a:rPr lang="en-US" altLang="zh-TW" dirty="0"/>
              <a:t>3.</a:t>
            </a:r>
            <a:r>
              <a:rPr lang="zh-TW" altLang="en-US" dirty="0"/>
              <a:t> 到藥局測試</a:t>
            </a:r>
            <a:br>
              <a:rPr lang="en-US" altLang="zh-TW" dirty="0"/>
            </a:br>
            <a:r>
              <a:rPr lang="en-US" altLang="zh-TW" dirty="0"/>
              <a:t>4.</a:t>
            </a:r>
            <a:r>
              <a:rPr lang="zh-TW" altLang="en-US" dirty="0"/>
              <a:t> 調整</a:t>
            </a:r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33AECA1F-76A6-442B-9876-13077008F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35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Google Shape;355;p34">
            <a:extLst>
              <a:ext uri="{FF2B5EF4-FFF2-40B4-BE49-F238E27FC236}">
                <a16:creationId xmlns:a16="http://schemas.microsoft.com/office/drawing/2014/main" id="{99263DA8-FCFE-43F2-5AA6-7652E34AF57A}"/>
              </a:ext>
            </a:extLst>
          </p:cNvPr>
          <p:cNvSpPr txBox="1">
            <a:spLocks/>
          </p:cNvSpPr>
          <p:nvPr/>
        </p:nvSpPr>
        <p:spPr>
          <a:xfrm>
            <a:off x="712798" y="527846"/>
            <a:ext cx="4149134" cy="43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altLang="zh-TW" sz="2400" b="1" dirty="0"/>
              <a:t>05</a:t>
            </a:r>
            <a:r>
              <a:rPr lang="zh-TW" altLang="en-US" sz="2400" b="1" dirty="0"/>
              <a:t>預計進度</a:t>
            </a:r>
            <a:r>
              <a:rPr lang="en-US" altLang="zh-TW" sz="2400" b="1" dirty="0"/>
              <a:t>(1/1)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242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title"/>
          </p:nvPr>
        </p:nvSpPr>
        <p:spPr>
          <a:xfrm>
            <a:off x="1546650" y="1307100"/>
            <a:ext cx="6050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Thank</a:t>
            </a:r>
            <a:endParaRPr dirty="0"/>
          </a:p>
        </p:txBody>
      </p:sp>
      <p:sp>
        <p:nvSpPr>
          <p:cNvPr id="495" name="Google Shape;495;p42"/>
          <p:cNvSpPr txBox="1"/>
          <p:nvPr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A4B38B83-FCB6-413A-B471-198383EC878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75263E70-93D9-48CA-9361-06D0798F5FEA}" type="slidenum">
              <a:rPr lang="en-US" altLang="zh-TW" smtClean="0">
                <a:latin typeface="Old Standard TT"/>
                <a:ea typeface="Old Standard TT"/>
                <a:cs typeface="Old Standard TT"/>
                <a:sym typeface="Old Standard TT"/>
              </a:rPr>
              <a:pPr algn="ctr"/>
              <a:t>36</a:t>
            </a:fld>
            <a:endParaRPr lang="en-US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01</a:t>
            </a:r>
            <a:r>
              <a:rPr lang="zh-TW" altLang="en-US" sz="2400" b="1" dirty="0"/>
              <a:t> 模型訓練環境</a:t>
            </a:r>
            <a:r>
              <a:rPr lang="en-US" altLang="zh-TW" sz="2400" b="1" dirty="0"/>
              <a:t>(1/2)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0968A8-45ED-F423-6C70-B6E928143F69}"/>
              </a:ext>
            </a:extLst>
          </p:cNvPr>
          <p:cNvSpPr txBox="1"/>
          <p:nvPr/>
        </p:nvSpPr>
        <p:spPr>
          <a:xfrm>
            <a:off x="898989" y="1173899"/>
            <a:ext cx="367301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/>
              <a:t>硬體規格</a:t>
            </a:r>
            <a:r>
              <a:rPr lang="en-US" altLang="zh-TW" sz="1200" dirty="0"/>
              <a:t>:</a:t>
            </a:r>
            <a:r>
              <a:rPr lang="en-US" altLang="zh-TW" sz="12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NVIDIA GeForce RTX 3090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kern="100" dirty="0" err="1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Batch_size</a:t>
            </a:r>
            <a:r>
              <a:rPr lang="en-US" altLang="zh-TW" sz="1200" b="1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= 16</a:t>
            </a:r>
          </a:p>
          <a:p>
            <a:endParaRPr lang="en-US" altLang="zh-TW" sz="1200" kern="100" dirty="0"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Epoch</a:t>
            </a:r>
            <a:r>
              <a:rPr lang="en-US" altLang="zh-TW" sz="12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= 15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圖片包含黑白、彩色、單個、多個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均使用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LabelImg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做標記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:1854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:618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sz="12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測試集目錄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:619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959B10-4AFD-A161-6899-392D6149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37" y="1443520"/>
            <a:ext cx="4475772" cy="2627772"/>
          </a:xfrm>
          <a:prstGeom prst="rect">
            <a:avLst/>
          </a:prstGeom>
        </p:spPr>
      </p:pic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E1EB4573-788E-4BBE-8FAF-DEB45DDDA5AE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4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01</a:t>
            </a:r>
            <a:r>
              <a:rPr lang="zh-TW" altLang="en-US" sz="2400" b="1" dirty="0"/>
              <a:t> 模型訓練環境</a:t>
            </a:r>
            <a:r>
              <a:rPr lang="en-US" altLang="zh-TW" sz="2400" b="1" dirty="0"/>
              <a:t>(2/2)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0968A8-45ED-F423-6C70-B6E928143F69}"/>
              </a:ext>
            </a:extLst>
          </p:cNvPr>
          <p:cNvSpPr txBox="1"/>
          <p:nvPr/>
        </p:nvSpPr>
        <p:spPr>
          <a:xfrm>
            <a:off x="898989" y="1571476"/>
            <a:ext cx="3426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硬體規格</a:t>
            </a:r>
            <a:r>
              <a:rPr lang="en-US" altLang="zh-TW" dirty="0"/>
              <a:t>:</a:t>
            </a:r>
            <a:r>
              <a:rPr lang="en-US" altLang="zh-TW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NVIDIA GeForce RTX 3070</a:t>
            </a:r>
          </a:p>
          <a:p>
            <a:endParaRPr lang="en-US" altLang="zh-TW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kern="100" dirty="0" err="1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Batch_size</a:t>
            </a:r>
            <a:r>
              <a:rPr lang="en-US" altLang="zh-TW" b="1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= 2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6</a:t>
            </a:r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8</a:t>
            </a:r>
          </a:p>
          <a:p>
            <a:endParaRPr lang="en-US" altLang="zh-TW" kern="100" dirty="0"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Epoch</a:t>
            </a:r>
            <a:r>
              <a:rPr lang="en-US" altLang="zh-TW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= 15</a:t>
            </a:r>
          </a:p>
          <a:p>
            <a:endParaRPr lang="en-US" altLang="zh-TW" sz="1200" kern="100" dirty="0">
              <a:effectLst/>
              <a:latin typeface="標楷體" panose="03000509000000000000" pitchFamily="65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C72BE7-9CEB-4944-A21B-7E8A4D2573ED}"/>
              </a:ext>
            </a:extLst>
          </p:cNvPr>
          <p:cNvSpPr/>
          <p:nvPr/>
        </p:nvSpPr>
        <p:spPr>
          <a:xfrm>
            <a:off x="4572000" y="1571476"/>
            <a:ext cx="4572000" cy="19969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圖片包含黑白、彩色、單個、多個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均使用</a:t>
            </a:r>
            <a:r>
              <a:rPr lang="en-US" altLang="zh-TW" kern="100" dirty="0" err="1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LabelImg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做標記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:1842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:614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en-US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測試集目錄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:615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17EC579C-BA71-4EB4-A3E0-2FC9E787365B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5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0937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3023575" y="1468328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78250" y="298761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訓練結果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Slidesgo</a:t>
            </a:r>
            <a:endParaRPr sz="1600" i="1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9F875EBE-2D21-4310-967A-0160A0E9AD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t>6</a:t>
            </a:fld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149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(1/22)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138507-078D-AEEB-50C5-D2984B3F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21" y="806669"/>
            <a:ext cx="4797973" cy="34486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5540CB-F864-BAF3-9711-A47D5691F8A0}"/>
              </a:ext>
            </a:extLst>
          </p:cNvPr>
          <p:cNvSpPr txBox="1"/>
          <p:nvPr/>
        </p:nvSpPr>
        <p:spPr>
          <a:xfrm>
            <a:off x="879288" y="1828800"/>
            <a:ext cx="203375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執行</a:t>
            </a:r>
            <a:r>
              <a:rPr lang="en-US" altLang="zh-TW" dirty="0"/>
              <a:t>train.py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Yolov7.pt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Epoch = 15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Batch-size = 16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Img</a:t>
            </a:r>
            <a:r>
              <a:rPr lang="en-US" altLang="zh-TW" dirty="0"/>
              <a:t>-size = 640*640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07472C-6205-93CB-64D0-CC75571B6044}"/>
              </a:ext>
            </a:extLst>
          </p:cNvPr>
          <p:cNvSpPr txBox="1"/>
          <p:nvPr/>
        </p:nvSpPr>
        <p:spPr>
          <a:xfrm>
            <a:off x="4715838" y="4272543"/>
            <a:ext cx="3381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Yolov7-main/train.py</a:t>
            </a:r>
            <a:r>
              <a:rPr lang="zh-TW" altLang="en-US" sz="1100" dirty="0"/>
              <a:t>參數配置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8256C87-0B8C-0F78-5863-E4D722789236}"/>
              </a:ext>
            </a:extLst>
          </p:cNvPr>
          <p:cNvSpPr/>
          <p:nvPr/>
        </p:nvSpPr>
        <p:spPr>
          <a:xfrm>
            <a:off x="4968239" y="1010920"/>
            <a:ext cx="741681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4BBB6CF-4548-687F-7887-64D1082F7154}"/>
              </a:ext>
            </a:extLst>
          </p:cNvPr>
          <p:cNvSpPr/>
          <p:nvPr/>
        </p:nvSpPr>
        <p:spPr>
          <a:xfrm>
            <a:off x="4912361" y="1360863"/>
            <a:ext cx="462280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BCBDD-94F0-C47D-7235-7B281B40BEEE}"/>
              </a:ext>
            </a:extLst>
          </p:cNvPr>
          <p:cNvSpPr/>
          <p:nvPr/>
        </p:nvSpPr>
        <p:spPr>
          <a:xfrm>
            <a:off x="5061663" y="1472623"/>
            <a:ext cx="462280" cy="71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EF7BE52-9B79-A2EE-4458-F3DD3112E7AA}"/>
              </a:ext>
            </a:extLst>
          </p:cNvPr>
          <p:cNvSpPr/>
          <p:nvPr/>
        </p:nvSpPr>
        <p:spPr>
          <a:xfrm>
            <a:off x="5374641" y="1544320"/>
            <a:ext cx="782319" cy="111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A81EA660-6A57-4AA7-8EC0-BA00899955C6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7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27136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(2/22)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CA9AA4-4102-48DF-096D-C5E26FC09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86" y="1348067"/>
            <a:ext cx="3260663" cy="244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037202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Confusion_matrix</a:t>
            </a:r>
            <a:endParaRPr lang="zh-TW" altLang="en-US" sz="11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7A9F51-449E-47D9-2226-EACAC311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05" y="1348066"/>
            <a:ext cx="3671048" cy="24473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15BFEE8-87F2-239C-42A7-04AF209B9328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F1_Curve</a:t>
            </a:r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4A3744EE-105C-49E5-9125-413973B9A4A0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8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60857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2798" y="527846"/>
            <a:ext cx="3612621" cy="432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02</a:t>
            </a:r>
            <a:r>
              <a:rPr lang="zh-TW" altLang="en-US" sz="2400" b="1" dirty="0"/>
              <a:t> 訓練結果</a:t>
            </a:r>
            <a:r>
              <a:rPr lang="en-US" altLang="zh-TW" sz="2400" b="1" dirty="0"/>
              <a:t>(3/22)</a:t>
            </a:r>
            <a:endParaRPr sz="2400" b="1" dirty="0"/>
          </a:p>
        </p:txBody>
      </p:sp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5AA7F0-53D7-8051-253D-AD345FBD482A}"/>
              </a:ext>
            </a:extLst>
          </p:cNvPr>
          <p:cNvSpPr txBox="1"/>
          <p:nvPr/>
        </p:nvSpPr>
        <p:spPr>
          <a:xfrm>
            <a:off x="2279250" y="3874940"/>
            <a:ext cx="143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P_curve</a:t>
            </a:r>
            <a:endParaRPr lang="zh-TW" altLang="en-US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D28E14-CAC3-76A3-BD29-66C6178238E7}"/>
              </a:ext>
            </a:extLst>
          </p:cNvPr>
          <p:cNvSpPr txBox="1"/>
          <p:nvPr/>
        </p:nvSpPr>
        <p:spPr>
          <a:xfrm>
            <a:off x="4825587" y="3874940"/>
            <a:ext cx="3360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R_curve</a:t>
            </a:r>
            <a:endParaRPr lang="en-US" altLang="zh-TW" sz="11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D0DAC0-7016-95F3-0E50-271CAB14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7" y="1359001"/>
            <a:ext cx="3671048" cy="24473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7D1429-6632-A3AF-14E5-59F95426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52" y="1348066"/>
            <a:ext cx="3671048" cy="2447365"/>
          </a:xfrm>
          <a:prstGeom prst="rect">
            <a:avLst/>
          </a:prstGeom>
        </p:spPr>
      </p:pic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C68E21A4-EA96-4D25-8A89-998738090785}"/>
              </a:ext>
            </a:extLst>
          </p:cNvPr>
          <p:cNvSpPr txBox="1">
            <a:spLocks/>
          </p:cNvSpPr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fld id="{75263E70-93D9-48CA-9361-06D0798F5FEA}" type="slidenum">
              <a:rPr lang="en-US" altLang="zh-TW" sz="1400" smtClean="0">
                <a:latin typeface="Old Standard TT"/>
                <a:ea typeface="Old Standard TT"/>
                <a:cs typeface="Old Standard TT"/>
                <a:sym typeface="Old Standard TT"/>
              </a:rPr>
              <a:pPr marL="0" indent="0"/>
              <a:t>9</a:t>
            </a:fld>
            <a:endParaRPr lang="en-US"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55210700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856</Words>
  <Application>Microsoft Office PowerPoint</Application>
  <PresentationFormat>如螢幕大小 (16:9)</PresentationFormat>
  <Paragraphs>285</Paragraphs>
  <Slides>36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Old Standard TT</vt:lpstr>
      <vt:lpstr>Calibri</vt:lpstr>
      <vt:lpstr>Didact Gothic</vt:lpstr>
      <vt:lpstr>Wingdings</vt:lpstr>
      <vt:lpstr>標楷體</vt:lpstr>
      <vt:lpstr>Arial</vt:lpstr>
      <vt:lpstr>Söhne</vt:lpstr>
      <vt:lpstr>Formal Research Paper Slideshow by Slidesgo</vt:lpstr>
      <vt:lpstr>AI藥品辨識系統  0801進度報告</vt:lpstr>
      <vt:lpstr>模型訓練環境</vt:lpstr>
      <vt:lpstr>01</vt:lpstr>
      <vt:lpstr>PowerPoint 簡報</vt:lpstr>
      <vt:lpstr>PowerPoint 簡報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03</vt:lpstr>
      <vt:lpstr>PowerPoint 簡報</vt:lpstr>
      <vt:lpstr>04</vt:lpstr>
      <vt:lpstr>PowerPoint 簡報</vt:lpstr>
      <vt:lpstr>PowerPoint 簡報</vt:lpstr>
      <vt:lpstr>05</vt:lpstr>
      <vt:lpstr>1. 用Django包起來 2. 頁面 3. 到藥局測試 4. 調整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AI藥品辨識系統  0801進度報告</dc:title>
  <dc:creator>user</dc:creator>
  <cp:lastModifiedBy>Zoe SU</cp:lastModifiedBy>
  <cp:revision>29</cp:revision>
  <dcterms:modified xsi:type="dcterms:W3CDTF">2023-07-28T09:13:01Z</dcterms:modified>
</cp:coreProperties>
</file>